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3" r:id="rId6"/>
    <p:sldId id="260" r:id="rId7"/>
    <p:sldId id="262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E1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7" d="100"/>
          <a:sy n="87" d="100"/>
        </p:scale>
        <p:origin x="-1668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4/20/2009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4/20/2009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4/20/2009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4/20/2009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4/20/2009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4/20/2009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4/20/2009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4/20/2009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4/20/2009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4/20/2009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4/20/2009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B4B15-EA64-442A-978F-A25A064CE72F}" type="datetimeFigureOut">
              <a:rPr lang="en-US" smtClean="0"/>
              <a:pPr/>
              <a:t>4/20/2009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05801" y="175729"/>
            <a:ext cx="435119" cy="5691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DEUTERONOMY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05801" y="175729"/>
            <a:ext cx="435119" cy="5691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DEUTERONOMY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568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9" name="TextBox 18"/>
          <p:cNvSpPr txBox="1"/>
          <p:nvPr/>
        </p:nvSpPr>
        <p:spPr>
          <a:xfrm>
            <a:off x="685800" y="1552221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Gerizim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Cursings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86200" y="19050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Ebal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(Blessings)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90800" y="2559756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Shechem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LXX ~ </a:t>
            </a:r>
            <a:r>
              <a:rPr lang="en-US" sz="2800" b="1" i="1" dirty="0" err="1" smtClean="0">
                <a:solidFill>
                  <a:schemeClr val="bg1"/>
                </a:solidFill>
              </a:rPr>
              <a:t>deuteronomion</a:t>
            </a:r>
            <a:endParaRPr lang="en-US" sz="2800" b="1" i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1910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Hebrew ~ </a:t>
            </a:r>
            <a:r>
              <a:rPr lang="en-US" sz="2800" i="1" dirty="0" smtClean="0">
                <a:solidFill>
                  <a:schemeClr val="bg1"/>
                </a:solidFill>
                <a:latin typeface="+mj-lt"/>
              </a:rPr>
              <a:t>these are the words</a:t>
            </a:r>
            <a:endParaRPr lang="en-US" sz="28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05801" y="175729"/>
            <a:ext cx="435119" cy="5691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DEUTERONOMY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6096000"/>
            <a:ext cx="6019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Deuteronomy 17.18</a:t>
            </a:r>
          </a:p>
        </p:txBody>
      </p:sp>
      <p:sp>
        <p:nvSpPr>
          <p:cNvPr id="8" name="Parallelogram 7"/>
          <p:cNvSpPr/>
          <p:nvPr/>
        </p:nvSpPr>
        <p:spPr>
          <a:xfrm>
            <a:off x="3352800" y="2514600"/>
            <a:ext cx="2514600" cy="457200"/>
          </a:xfrm>
          <a:prstGeom prst="parallelogram">
            <a:avLst/>
          </a:prstGeom>
          <a:solidFill>
            <a:srgbClr val="EEECE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/>
        </p:nvSpPr>
        <p:spPr>
          <a:xfrm>
            <a:off x="685800" y="2906486"/>
            <a:ext cx="914400" cy="457200"/>
          </a:xfrm>
          <a:prstGeom prst="parallelogram">
            <a:avLst/>
          </a:prstGeom>
          <a:solidFill>
            <a:srgbClr val="EEECE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1219200"/>
            <a:ext cx="5638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i="1" dirty="0" smtClean="0">
                <a:solidFill>
                  <a:schemeClr val="bg1"/>
                </a:solidFill>
                <a:latin typeface="+mj-lt"/>
              </a:rPr>
              <a:t> Also it shall be, when he sits on the throne of his kingdom, that he shall write for himself a copy of this law in a book, from the one before the priests, the Levites.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7" grpId="0"/>
      <p:bldP spid="7" grpId="2"/>
      <p:bldP spid="14" grpId="0"/>
      <p:bldP spid="14" grpId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6" grpId="0"/>
      <p:bldP spid="6" grpId="1"/>
      <p:bldP spid="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Key words:</a:t>
            </a:r>
            <a:endParaRPr lang="en-US" sz="2800" dirty="0">
              <a:latin typeface="Magneto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11430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Magneto" pitchFamily="8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Magneto" pitchFamily="82" charset="0"/>
              </a:rPr>
              <a:t>Law</a:t>
            </a:r>
            <a:r>
              <a:rPr lang="en-US" sz="2800" dirty="0" smtClean="0">
                <a:latin typeface="Magneto" pitchFamily="82" charset="0"/>
              </a:rPr>
              <a:t> (25x)</a:t>
            </a:r>
            <a:endParaRPr lang="en-US" sz="2800" dirty="0">
              <a:latin typeface="Magneto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5801" y="175729"/>
            <a:ext cx="435119" cy="5691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DEUTERONOMY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545469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Magneto" pitchFamily="8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Magneto" pitchFamily="82" charset="0"/>
              </a:rPr>
              <a:t>Love </a:t>
            </a:r>
            <a:r>
              <a:rPr lang="en-US" sz="2800" dirty="0" smtClean="0">
                <a:latin typeface="Magneto" pitchFamily="82" charset="0"/>
              </a:rPr>
              <a:t>(over 20x)</a:t>
            </a:r>
            <a:endParaRPr lang="en-US" sz="2800" dirty="0">
              <a:latin typeface="Magneto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96144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Magneto" pitchFamily="8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Magneto" pitchFamily="82" charset="0"/>
              </a:rPr>
              <a:t>Land </a:t>
            </a:r>
            <a:r>
              <a:rPr lang="en-US" sz="2800" dirty="0" smtClean="0">
                <a:latin typeface="Magneto" pitchFamily="82" charset="0"/>
              </a:rPr>
              <a:t>(almost 200x)</a:t>
            </a:r>
            <a:endParaRPr lang="en-US" sz="2800" dirty="0">
              <a:latin typeface="Magneto" pitchFamily="82" charset="0"/>
            </a:endParaRPr>
          </a:p>
        </p:txBody>
      </p:sp>
      <p:pic>
        <p:nvPicPr>
          <p:cNvPr id="8" name="Picture 7" descr="Deuteronomy word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667000"/>
            <a:ext cx="5943600" cy="359087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2" grpId="2"/>
      <p:bldP spid="6" grpId="0"/>
      <p:bldP spid="6" grpId="1"/>
      <p:bldP spid="6" grpId="2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Outline (6 parts):</a:t>
            </a:r>
            <a:endParaRPr lang="en-US" sz="2800" dirty="0">
              <a:latin typeface="Magneto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3178" y="11430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Chapters 1-4</a:t>
            </a:r>
            <a:endParaRPr lang="en-US" sz="2800" dirty="0">
              <a:latin typeface="Magneto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5801" y="175729"/>
            <a:ext cx="435119" cy="5691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DEUTERONOMY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579336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Chapters 5-26</a:t>
            </a:r>
            <a:endParaRPr lang="en-US" sz="2800" dirty="0">
              <a:latin typeface="Magneto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911" y="20178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Chapters 27-28</a:t>
            </a:r>
            <a:endParaRPr lang="en-US" sz="2800" dirty="0">
              <a:latin typeface="Magneto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333" y="2451403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Chapters 29-30</a:t>
            </a:r>
            <a:endParaRPr lang="en-US" sz="2800" dirty="0">
              <a:latin typeface="Magneto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883202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Chapters 31-33</a:t>
            </a:r>
            <a:endParaRPr lang="en-US" sz="2800" dirty="0">
              <a:latin typeface="Magneto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1956" y="3733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Chapters 34</a:t>
            </a:r>
            <a:endParaRPr lang="en-US" sz="2800" dirty="0">
              <a:latin typeface="Magneto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9525" y="1143000"/>
            <a:ext cx="265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agneto" pitchFamily="82" charset="0"/>
              </a:rPr>
              <a:t>1</a:t>
            </a:r>
            <a:r>
              <a:rPr lang="en-US" sz="2800" baseline="30000" dirty="0" smtClean="0">
                <a:solidFill>
                  <a:schemeClr val="bg1"/>
                </a:solidFill>
                <a:latin typeface="Magneto" pitchFamily="82" charset="0"/>
              </a:rPr>
              <a:t>st</a:t>
            </a:r>
            <a:r>
              <a:rPr lang="en-US" sz="2800" dirty="0" smtClean="0">
                <a:solidFill>
                  <a:schemeClr val="bg1"/>
                </a:solidFill>
                <a:latin typeface="Magneto" pitchFamily="82" charset="0"/>
              </a:rPr>
              <a:t> sermon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0" y="1576513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agneto" pitchFamily="82" charset="0"/>
              </a:rPr>
              <a:t>2</a:t>
            </a:r>
            <a:r>
              <a:rPr lang="en-US" sz="2800" baseline="30000" dirty="0" smtClean="0">
                <a:solidFill>
                  <a:schemeClr val="bg1"/>
                </a:solidFill>
                <a:latin typeface="Magneto" pitchFamily="82" charset="0"/>
              </a:rPr>
              <a:t>nd</a:t>
            </a:r>
            <a:r>
              <a:rPr lang="en-US" sz="2800" dirty="0" smtClean="0">
                <a:solidFill>
                  <a:schemeClr val="bg1"/>
                </a:solidFill>
                <a:latin typeface="Magneto" pitchFamily="82" charset="0"/>
              </a:rPr>
              <a:t> sermon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2015067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agneto" pitchFamily="82" charset="0"/>
              </a:rPr>
              <a:t>3</a:t>
            </a:r>
            <a:r>
              <a:rPr lang="en-US" sz="2800" baseline="30000" dirty="0" smtClean="0">
                <a:solidFill>
                  <a:schemeClr val="bg1"/>
                </a:solidFill>
                <a:latin typeface="Magneto" pitchFamily="82" charset="0"/>
              </a:rPr>
              <a:t>rd</a:t>
            </a:r>
            <a:r>
              <a:rPr lang="en-US" sz="2800" dirty="0" smtClean="0">
                <a:solidFill>
                  <a:schemeClr val="bg1"/>
                </a:solidFill>
                <a:latin typeface="Magneto" pitchFamily="82" charset="0"/>
              </a:rPr>
              <a:t> sermon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0" y="2449689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agneto" pitchFamily="82" charset="0"/>
              </a:rPr>
              <a:t>4</a:t>
            </a:r>
            <a:r>
              <a:rPr lang="en-US" sz="2800" baseline="30000" dirty="0" smtClean="0">
                <a:solidFill>
                  <a:schemeClr val="bg1"/>
                </a:solidFill>
                <a:latin typeface="Magneto" pitchFamily="82" charset="0"/>
              </a:rPr>
              <a:t>th</a:t>
            </a:r>
            <a:r>
              <a:rPr lang="en-US" sz="2800" dirty="0" smtClean="0">
                <a:solidFill>
                  <a:schemeClr val="bg1"/>
                </a:solidFill>
                <a:latin typeface="Magneto" pitchFamily="82" charset="0"/>
              </a:rPr>
              <a:t> sermon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0" y="2894491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agneto" pitchFamily="82" charset="0"/>
              </a:rPr>
              <a:t>Moses’ final words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0" y="3759004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agneto" pitchFamily="82" charset="0"/>
              </a:rPr>
              <a:t>Death and burial of Moses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5</a:t>
            </a:r>
            <a:r>
              <a:rPr lang="en-US" sz="2800" baseline="30000" dirty="0" smtClean="0">
                <a:latin typeface="Magneto" pitchFamily="82" charset="0"/>
              </a:rPr>
              <a:t>th</a:t>
            </a:r>
            <a:r>
              <a:rPr lang="en-US" sz="2800" dirty="0" smtClean="0">
                <a:latin typeface="Magneto" pitchFamily="82" charset="0"/>
              </a:rPr>
              <a:t> book of “Pentateuch”</a:t>
            </a:r>
            <a:endParaRPr lang="en-US" sz="2800" dirty="0">
              <a:latin typeface="Magneto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11430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Magneto" pitchFamily="82" charset="0"/>
              </a:rPr>
              <a:t> Hebrews: “Torah”</a:t>
            </a:r>
            <a:endParaRPr lang="en-US" sz="2800" dirty="0">
              <a:latin typeface="Magneto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5801" y="175729"/>
            <a:ext cx="435119" cy="5691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DEUTERONOMY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579336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Magneto" pitchFamily="82" charset="0"/>
              </a:rPr>
              <a:t> Genesis</a:t>
            </a:r>
            <a:endParaRPr lang="en-US" sz="2800" dirty="0">
              <a:latin typeface="Magneto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017890"/>
            <a:ext cx="563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Magneto" pitchFamily="82" charset="0"/>
              </a:rPr>
              <a:t> Exodus</a:t>
            </a:r>
            <a:endParaRPr lang="en-US" sz="2800" dirty="0">
              <a:latin typeface="Magneto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451403"/>
            <a:ext cx="563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Magneto" pitchFamily="82" charset="0"/>
              </a:rPr>
              <a:t> Leviticus</a:t>
            </a:r>
            <a:endParaRPr lang="en-US" sz="2800" dirty="0">
              <a:latin typeface="Magneto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883202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Magneto" pitchFamily="82" charset="0"/>
              </a:rPr>
              <a:t> Numbers</a:t>
            </a:r>
            <a:endParaRPr lang="en-US" sz="2800" dirty="0">
              <a:latin typeface="Magneto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3320142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Magneto" pitchFamily="82" charset="0"/>
              </a:rPr>
              <a:t> Deuteronomy</a:t>
            </a:r>
            <a:endParaRPr lang="en-US" sz="2800" dirty="0">
              <a:latin typeface="Magneto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05801" y="175729"/>
            <a:ext cx="435119" cy="5691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DEUTERONOMY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8" name="Picture 7" descr="Sinai Peninsula.bmp"/>
          <p:cNvPicPr>
            <a:picLocks noChangeAspect="1"/>
          </p:cNvPicPr>
          <p:nvPr/>
        </p:nvPicPr>
        <p:blipFill>
          <a:blip r:embed="rId2"/>
          <a:srcRect l="3168" b="5556"/>
          <a:stretch>
            <a:fillRect/>
          </a:stretch>
        </p:blipFill>
        <p:spPr>
          <a:xfrm>
            <a:off x="457200" y="838201"/>
            <a:ext cx="5705312" cy="434339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Isosceles Triangle 8"/>
          <p:cNvSpPr/>
          <p:nvPr/>
        </p:nvSpPr>
        <p:spPr>
          <a:xfrm>
            <a:off x="4343400" y="3124200"/>
            <a:ext cx="152400" cy="152400"/>
          </a:xfrm>
          <a:prstGeom prst="triangl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91000" y="2984802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376056" y="3113314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Mt. 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Seir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2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8" grpId="0" animBg="1"/>
      <p:bldP spid="18" grpId="1" animBg="1"/>
      <p:bldP spid="18" grpId="2" animBg="1"/>
      <p:bldP spid="22" grpId="0"/>
      <p:bldP spid="2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/>
        </p:nvSpPr>
        <p:spPr>
          <a:xfrm>
            <a:off x="4931228" y="2743200"/>
            <a:ext cx="1371600" cy="457200"/>
          </a:xfrm>
          <a:prstGeom prst="parallelogram">
            <a:avLst/>
          </a:prstGeom>
          <a:solidFill>
            <a:srgbClr val="EEECE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05801" y="175729"/>
            <a:ext cx="435119" cy="5691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DEUTERONOMY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286000"/>
            <a:ext cx="586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  <a:latin typeface="+mj-lt"/>
              </a:rPr>
              <a:t>And you shall love the Lord your God with all your hear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t</a:t>
            </a:r>
            <a:r>
              <a:rPr lang="en-US" sz="2800" b="1" i="1" dirty="0" smtClean="0">
                <a:solidFill>
                  <a:schemeClr val="bg1"/>
                </a:solidFill>
                <a:latin typeface="+mj-lt"/>
              </a:rPr>
              <a:t>, with all your soul, with all your mind, and with all your strength. This is the first commandment. </a:t>
            </a:r>
            <a:endParaRPr lang="en-US" sz="28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096000"/>
            <a:ext cx="6019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Mark 12.30</a:t>
            </a:r>
          </a:p>
        </p:txBody>
      </p:sp>
      <p:sp>
        <p:nvSpPr>
          <p:cNvPr id="12" name="Parallelogram 11"/>
          <p:cNvSpPr/>
          <p:nvPr/>
        </p:nvSpPr>
        <p:spPr>
          <a:xfrm>
            <a:off x="3048000" y="3145972"/>
            <a:ext cx="1143000" cy="457200"/>
          </a:xfrm>
          <a:prstGeom prst="parallelogram">
            <a:avLst/>
          </a:prstGeom>
          <a:solidFill>
            <a:srgbClr val="EEECE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/>
        </p:nvSpPr>
        <p:spPr>
          <a:xfrm>
            <a:off x="1426028" y="3570514"/>
            <a:ext cx="1295400" cy="457200"/>
          </a:xfrm>
          <a:prstGeom prst="parallelogram">
            <a:avLst/>
          </a:prstGeom>
          <a:solidFill>
            <a:srgbClr val="EEECE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/>
          <p:cNvSpPr/>
          <p:nvPr/>
        </p:nvSpPr>
        <p:spPr>
          <a:xfrm>
            <a:off x="435426" y="3995056"/>
            <a:ext cx="1926774" cy="457200"/>
          </a:xfrm>
          <a:prstGeom prst="parallelogram">
            <a:avLst/>
          </a:prstGeom>
          <a:solidFill>
            <a:srgbClr val="EEECE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8382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Magneto" pitchFamily="82" charset="0"/>
              </a:rPr>
              <a:t>Shema</a:t>
            </a:r>
            <a:endParaRPr lang="en-US" sz="2800" dirty="0" smtClean="0">
              <a:latin typeface="Magneto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13716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Magneto" pitchFamily="8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Magneto" pitchFamily="82" charset="0"/>
              </a:rPr>
              <a:t>One</a:t>
            </a:r>
            <a:r>
              <a:rPr lang="en-US" sz="2800" dirty="0" smtClean="0">
                <a:latin typeface="Magneto" pitchFamily="82" charset="0"/>
              </a:rPr>
              <a:t> ~ </a:t>
            </a:r>
            <a:r>
              <a:rPr lang="en-US" sz="2800" b="1" i="1" dirty="0" err="1" smtClean="0">
                <a:solidFill>
                  <a:schemeClr val="bg1"/>
                </a:solidFill>
              </a:rPr>
              <a:t>echad</a:t>
            </a:r>
            <a:r>
              <a:rPr lang="en-US" sz="2800" dirty="0" smtClean="0">
                <a:latin typeface="Magneto" pitchFamily="82" charset="0"/>
              </a:rPr>
              <a:t>, not </a:t>
            </a:r>
            <a:r>
              <a:rPr lang="en-US" sz="2800" b="1" i="1" dirty="0" err="1" smtClean="0">
                <a:solidFill>
                  <a:schemeClr val="bg1"/>
                </a:solidFill>
              </a:rPr>
              <a:t>yacheed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(singular)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 tmFilter="0,0; .5, 0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7" grpId="0"/>
      <p:bldP spid="7" grpId="1"/>
      <p:bldP spid="10" grpId="0"/>
      <p:bldP spid="10" grpId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9" grpId="0"/>
      <p:bldP spid="9" grpId="1"/>
      <p:bldP spid="9" grpId="2"/>
      <p:bldP spid="15" grpId="0"/>
      <p:bldP spid="15" grpId="1"/>
      <p:bldP spid="15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05801" y="175729"/>
            <a:ext cx="435119" cy="5691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DEUTERONOMY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8382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+mj-lt"/>
              </a:rPr>
              <a:t>Teach</a:t>
            </a:r>
            <a:r>
              <a:rPr lang="en-US" sz="2800" dirty="0" smtClean="0">
                <a:latin typeface="+mj-lt"/>
              </a:rPr>
              <a:t> ~ </a:t>
            </a:r>
            <a:r>
              <a:rPr lang="en-US" sz="2800" i="1" dirty="0" smtClean="0">
                <a:latin typeface="+mj-lt"/>
              </a:rPr>
              <a:t>whet, hone</a:t>
            </a:r>
            <a:endParaRPr lang="en-US" sz="2800" dirty="0" smtClean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3999"/>
            <a:ext cx="3048000" cy="439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05801" y="175729"/>
            <a:ext cx="435119" cy="5691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DEUTERONOMY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8382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+mj-lt"/>
              </a:rPr>
              <a:t>Doorposts </a:t>
            </a:r>
            <a:r>
              <a:rPr lang="en-US" sz="2800" i="1" dirty="0" smtClean="0">
                <a:latin typeface="+mj-lt"/>
              </a:rPr>
              <a:t>~</a:t>
            </a:r>
            <a:r>
              <a:rPr lang="en-US" sz="28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i="1" smtClean="0">
                <a:solidFill>
                  <a:schemeClr val="bg1"/>
                </a:solidFill>
              </a:rPr>
              <a:t>mezzuzah</a:t>
            </a:r>
            <a:endParaRPr lang="en-US" sz="28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447800"/>
            <a:ext cx="27241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2"/>
    </p:bldLst>
  </p:timing>
</p:sld>
</file>

<file path=ppt/theme/theme1.xml><?xml version="1.0" encoding="utf-8"?>
<a:theme xmlns:a="http://schemas.openxmlformats.org/drawingml/2006/main" name="Route_66">
  <a:themeElements>
    <a:clrScheme name="Route 66">
      <a:dk1>
        <a:srgbClr val="FFFFFF"/>
      </a:dk1>
      <a:lt1>
        <a:srgbClr val="FFC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ute 66">
      <a:majorFont>
        <a:latin typeface="Magneto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>
            <a:latin typeface="Magneto" pitchFamily="8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Route_66</Template>
  <TotalTime>3498</TotalTime>
  <Words>206</Words>
  <Application>Microsoft Office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Route_66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279</cp:revision>
  <dcterms:created xsi:type="dcterms:W3CDTF">2009-04-16T13:19:04Z</dcterms:created>
  <dcterms:modified xsi:type="dcterms:W3CDTF">2009-04-20T20:06:51Z</dcterms:modified>
</cp:coreProperties>
</file>